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39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9" r:id="rId6"/>
    <p:sldId id="270" r:id="rId7"/>
    <p:sldId id="263" r:id="rId8"/>
    <p:sldId id="262" r:id="rId9"/>
    <p:sldId id="268" r:id="rId10"/>
    <p:sldId id="267" r:id="rId11"/>
    <p:sldId id="266" r:id="rId12"/>
    <p:sldId id="264" r:id="rId13"/>
    <p:sldId id="265" r:id="rId14"/>
    <p:sldId id="273" r:id="rId15"/>
    <p:sldId id="272" r:id="rId16"/>
    <p:sldId id="274" r:id="rId17"/>
    <p:sldId id="276" r:id="rId18"/>
    <p:sldId id="280" r:id="rId19"/>
    <p:sldId id="281" r:id="rId20"/>
    <p:sldId id="277" r:id="rId21"/>
    <p:sldId id="284" r:id="rId22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Lato Black" panose="020F0502020204030203" pitchFamily="34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BCF066-4AB3-405F-9444-1F26EE57704A}">
          <p14:sldIdLst>
            <p14:sldId id="256"/>
          </p14:sldIdLst>
        </p14:section>
        <p14:section name="Untitled Section" id="{AEA44A05-F18A-4A10-AC62-F52C4B5FEF05}">
          <p14:sldIdLst>
            <p14:sldId id="257"/>
            <p14:sldId id="260"/>
            <p14:sldId id="261"/>
            <p14:sldId id="269"/>
            <p14:sldId id="270"/>
            <p14:sldId id="263"/>
            <p14:sldId id="262"/>
            <p14:sldId id="268"/>
            <p14:sldId id="267"/>
            <p14:sldId id="266"/>
            <p14:sldId id="264"/>
            <p14:sldId id="265"/>
            <p14:sldId id="273"/>
            <p14:sldId id="272"/>
            <p14:sldId id="274"/>
            <p14:sldId id="276"/>
            <p14:sldId id="280"/>
            <p14:sldId id="281"/>
            <p14:sldId id="27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6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IN"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6821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9364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40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8532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8661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6771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431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94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7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36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79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91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1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18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2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6933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68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aurabh-shirole-19136a361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aurabhks00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2" y="17428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912683"/>
            <a:ext cx="724618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Exploratory Data Analysis on ODI Batting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54876-B4CD-57DF-8F92-9342DAD6A28F}"/>
              </a:ext>
            </a:extLst>
          </p:cNvPr>
          <p:cNvSpPr txBox="1"/>
          <p:nvPr/>
        </p:nvSpPr>
        <p:spPr>
          <a:xfrm>
            <a:off x="3008670" y="568007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: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Saurabh Shirole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25C0AF-98BD-D284-95C5-6193C88A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140541"/>
            <a:ext cx="11325225" cy="46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C3C84-C92A-F2E3-0E0B-4C66E210EE68}"/>
              </a:ext>
            </a:extLst>
          </p:cNvPr>
          <p:cNvSpPr txBox="1"/>
          <p:nvPr/>
        </p:nvSpPr>
        <p:spPr>
          <a:xfrm>
            <a:off x="4074160" y="744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Univariate Numerical 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ED4149-F0D4-DE0C-6771-05612C056A8A}"/>
              </a:ext>
            </a:extLst>
          </p:cNvPr>
          <p:cNvSpPr/>
          <p:nvPr/>
        </p:nvSpPr>
        <p:spPr>
          <a:xfrm>
            <a:off x="284480" y="5890836"/>
            <a:ext cx="11397829" cy="7639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Most Players have strike rates around 70-90, while only a few exceptional players  have very high strike rates(110+)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E346E-920B-B0E5-ABE6-8CABA95D6D46}"/>
              </a:ext>
            </a:extLst>
          </p:cNvPr>
          <p:cNvSpPr txBox="1"/>
          <p:nvPr/>
        </p:nvSpPr>
        <p:spPr>
          <a:xfrm>
            <a:off x="481781" y="5852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Strike Rate Distribution of Matches.</a:t>
            </a:r>
          </a:p>
        </p:txBody>
      </p:sp>
    </p:spTree>
    <p:extLst>
      <p:ext uri="{BB962C8B-B14F-4D97-AF65-F5344CB8AC3E}">
        <p14:creationId xmlns:p14="http://schemas.microsoft.com/office/powerpoint/2010/main" val="6818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E43AB6-9643-21E9-C18B-80071B79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88020"/>
            <a:ext cx="11325225" cy="44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DE2D7-A352-F443-822E-0472F6C4F6E0}"/>
              </a:ext>
            </a:extLst>
          </p:cNvPr>
          <p:cNvSpPr txBox="1"/>
          <p:nvPr/>
        </p:nvSpPr>
        <p:spPr>
          <a:xfrm>
            <a:off x="4083665" y="445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Univariate Numerical 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8511EC-422A-121D-8AA9-AD0E4D988D32}"/>
              </a:ext>
            </a:extLst>
          </p:cNvPr>
          <p:cNvSpPr/>
          <p:nvPr/>
        </p:nvSpPr>
        <p:spPr>
          <a:xfrm>
            <a:off x="284480" y="5653548"/>
            <a:ext cx="11397829" cy="10012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Most players have a batting average between 25-40.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The median batting average is around 30-32.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A few outliers (60+) indicate exceptionally consistent player with very high averages.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B4F23-6C62-09DD-0511-B63ECE5738C0}"/>
              </a:ext>
            </a:extLst>
          </p:cNvPr>
          <p:cNvSpPr txBox="1"/>
          <p:nvPr/>
        </p:nvSpPr>
        <p:spPr>
          <a:xfrm>
            <a:off x="530286" y="5462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Batting Average Distribution of Matches.</a:t>
            </a:r>
          </a:p>
        </p:txBody>
      </p:sp>
    </p:spTree>
    <p:extLst>
      <p:ext uri="{BB962C8B-B14F-4D97-AF65-F5344CB8AC3E}">
        <p14:creationId xmlns:p14="http://schemas.microsoft.com/office/powerpoint/2010/main" val="21830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7987B8-1048-ADFF-6FF8-EABF354CDFE0}"/>
              </a:ext>
            </a:extLst>
          </p:cNvPr>
          <p:cNvSpPr txBox="1"/>
          <p:nvPr/>
        </p:nvSpPr>
        <p:spPr>
          <a:xfrm>
            <a:off x="3912371" y="0"/>
            <a:ext cx="6303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Univariate Categorical Analysis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A2251177-EDBB-497A-A9D6-95AFC2A2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" y="1099799"/>
            <a:ext cx="7124686" cy="41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7B08F2E4-01D8-E0F0-53EF-C8A32544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47" y="1099800"/>
            <a:ext cx="4448537" cy="41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A0AF5B-B553-C827-9A19-19EB4E58068C}"/>
              </a:ext>
            </a:extLst>
          </p:cNvPr>
          <p:cNvSpPr txBox="1"/>
          <p:nvPr/>
        </p:nvSpPr>
        <p:spPr>
          <a:xfrm>
            <a:off x="304144" y="4616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 5 Countries in ODI Batting.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F2E297-3C43-DF49-E5B1-EFA430222D43}"/>
              </a:ext>
            </a:extLst>
          </p:cNvPr>
          <p:cNvSpPr/>
          <p:nvPr/>
        </p:nvSpPr>
        <p:spPr>
          <a:xfrm>
            <a:off x="284480" y="5309418"/>
            <a:ext cx="11397829" cy="13453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New Zealand has the highest representation among the top 5 countries, showing strong player participation or dominance in this dataset.</a:t>
            </a:r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Australia and Pakistan are close contenders, with nearly equal counts, indicating balanced performance or presence.</a:t>
            </a:r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India and West Indies have slightly lower counts, but they are still significant enough to make the top 5, highlighting their consistent contributions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3305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5FBB6-BA54-22BE-52C5-3345BA935DB1}"/>
              </a:ext>
            </a:extLst>
          </p:cNvPr>
          <p:cNvSpPr txBox="1"/>
          <p:nvPr/>
        </p:nvSpPr>
        <p:spPr>
          <a:xfrm>
            <a:off x="4345522" y="0"/>
            <a:ext cx="2812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Bivariate Analysis</a:t>
            </a:r>
          </a:p>
        </p:txBody>
      </p:sp>
      <p:pic>
        <p:nvPicPr>
          <p:cNvPr id="1026" name="Picture 2" descr="wBrEmDHHi5OVAAAAABJRU5ErkJggg== (790×490)">
            <a:extLst>
              <a:ext uri="{FF2B5EF4-FFF2-40B4-BE49-F238E27FC236}">
                <a16:creationId xmlns:a16="http://schemas.microsoft.com/office/drawing/2014/main" id="{FCDC3E11-FE50-5EE3-1C2B-FB449339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8" y="1031345"/>
            <a:ext cx="8825417" cy="443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E1F35C-9D00-081B-50C5-DAA32CC7E9D1}"/>
              </a:ext>
            </a:extLst>
          </p:cNvPr>
          <p:cNvSpPr/>
          <p:nvPr/>
        </p:nvSpPr>
        <p:spPr>
          <a:xfrm>
            <a:off x="330158" y="5625366"/>
            <a:ext cx="11397829" cy="116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Top cricketing nations: New Zealand, Australia, Pakistan, India, West Indies, and England each have 40+ players.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Mid-tier nations: Sri Lanka and South Africa have moderate representation.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Lower-tier nations: Zimbabwe, Bangladesh, Afghanistan, and others contribute fewer players.</a:t>
            </a:r>
          </a:p>
          <a:p>
            <a:pPr algn="ctr"/>
            <a:endParaRPr lang="en-IN" sz="2000" b="1" dirty="0"/>
          </a:p>
        </p:txBody>
      </p:sp>
      <p:pic>
        <p:nvPicPr>
          <p:cNvPr id="3076" name="Picture 4" descr="New Zealand Cricket's new strategic plan | 1 Indian Television Dot Com">
            <a:extLst>
              <a:ext uri="{FF2B5EF4-FFF2-40B4-BE49-F238E27FC236}">
                <a16:creationId xmlns:a16="http://schemas.microsoft.com/office/drawing/2014/main" id="{4A0CBF2E-8EC4-01FD-2096-29E30050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862" y="762519"/>
            <a:ext cx="2143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stralia cricket team | International Cricket Wiki | Fandom">
            <a:extLst>
              <a:ext uri="{FF2B5EF4-FFF2-40B4-BE49-F238E27FC236}">
                <a16:creationId xmlns:a16="http://schemas.microsoft.com/office/drawing/2014/main" id="{36B9CDD0-2855-13A1-C193-DF29007A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861" y="3134884"/>
            <a:ext cx="2143125" cy="2261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99860-39DA-A280-C27E-5E569C8C62F7}"/>
              </a:ext>
            </a:extLst>
          </p:cNvPr>
          <p:cNvSpPr txBox="1"/>
          <p:nvPr/>
        </p:nvSpPr>
        <p:spPr>
          <a:xfrm>
            <a:off x="330158" y="569680"/>
            <a:ext cx="4772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Players per Country.</a:t>
            </a:r>
          </a:p>
        </p:txBody>
      </p:sp>
    </p:spTree>
    <p:extLst>
      <p:ext uri="{BB962C8B-B14F-4D97-AF65-F5344CB8AC3E}">
        <p14:creationId xmlns:p14="http://schemas.microsoft.com/office/powerpoint/2010/main" val="917557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gEAAAAASUVORK5CYII= (1109×543)">
            <a:extLst>
              <a:ext uri="{FF2B5EF4-FFF2-40B4-BE49-F238E27FC236}">
                <a16:creationId xmlns:a16="http://schemas.microsoft.com/office/drawing/2014/main" id="{BC264CA5-2BD3-5C60-C032-3D4C2D07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209368"/>
            <a:ext cx="8706705" cy="41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53267-3095-EA7F-4E08-258E90B264AD}"/>
              </a:ext>
            </a:extLst>
          </p:cNvPr>
          <p:cNvSpPr txBox="1"/>
          <p:nvPr/>
        </p:nvSpPr>
        <p:spPr>
          <a:xfrm>
            <a:off x="4572000" y="901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+mj-lt"/>
              </a:rPr>
              <a:t>Bivariate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90998F-5FC3-2C41-6E5D-A5895ECFBDE9}"/>
              </a:ext>
            </a:extLst>
          </p:cNvPr>
          <p:cNvSpPr/>
          <p:nvPr/>
        </p:nvSpPr>
        <p:spPr>
          <a:xfrm>
            <a:off x="213360" y="5547380"/>
            <a:ext cx="11397829" cy="116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Sachin Tendulkar dominates with over 18,000 runs, far ahead of all other players, showing his unmatched consistency.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Kumar Sangakkara and Virat Kohli follow closely behind, both with over 14,000 runs, proving their exceptional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 rest of the players (Ponting, Jayasuriya, Jayawardene, etc.) have impressive tallies between 11,000–13,000 runs, but there’s a noticeable gap compared to the top scorer.</a:t>
            </a:r>
          </a:p>
        </p:txBody>
      </p:sp>
      <p:pic>
        <p:nvPicPr>
          <p:cNvPr id="4" name="Picture 2" descr="Full view">
            <a:extLst>
              <a:ext uri="{FF2B5EF4-FFF2-40B4-BE49-F238E27FC236}">
                <a16:creationId xmlns:a16="http://schemas.microsoft.com/office/drawing/2014/main" id="{6AA3DB0C-195C-529B-634C-045A49DA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16" y="1483817"/>
            <a:ext cx="2795086" cy="2926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AEB89-C0FF-F8E4-CBF2-A41FCC7BB7D5}"/>
              </a:ext>
            </a:extLst>
          </p:cNvPr>
          <p:cNvSpPr txBox="1"/>
          <p:nvPr/>
        </p:nvSpPr>
        <p:spPr>
          <a:xfrm>
            <a:off x="213360" y="6133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 10 Run Scores.</a:t>
            </a:r>
          </a:p>
        </p:txBody>
      </p:sp>
    </p:spTree>
    <p:extLst>
      <p:ext uri="{BB962C8B-B14F-4D97-AF65-F5344CB8AC3E}">
        <p14:creationId xmlns:p14="http://schemas.microsoft.com/office/powerpoint/2010/main" val="118611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1S0EUIIIR+B4uJixMfHw9fXF9euXYONjY3QkQghhPyP0D5thBBCyEfA2dkZT58+xfLly6lgI4SQjwyNtBFCCCGEEEKIEqNGJIQQQgghhBCixKhoI4QQQgghhBAlRkUbIYQQQgghhCgxKtoIIYQQQgghRIlR0UYIIYQQQgghSoyKNkIIIYQQQghRYlS0EUIIIYQQQogSo6KNEEIIIYQQQpQYFW2EEEIIIYQQosT+D37YvkmsvfWNAAAAAElFTkSuQmCC (877×603)">
            <a:extLst>
              <a:ext uri="{FF2B5EF4-FFF2-40B4-BE49-F238E27FC236}">
                <a16:creationId xmlns:a16="http://schemas.microsoft.com/office/drawing/2014/main" id="{3C919A71-E307-22E7-5504-52ECF2E0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061884"/>
            <a:ext cx="8269211" cy="43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603068-2D27-5D63-5C91-3082944D99D3}"/>
              </a:ext>
            </a:extLst>
          </p:cNvPr>
          <p:cNvSpPr txBox="1"/>
          <p:nvPr/>
        </p:nvSpPr>
        <p:spPr>
          <a:xfrm>
            <a:off x="4419085" y="1176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Bivariate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8FB096-3B92-6147-85CF-DAAE6741B98D}"/>
              </a:ext>
            </a:extLst>
          </p:cNvPr>
          <p:cNvSpPr/>
          <p:nvPr/>
        </p:nvSpPr>
        <p:spPr>
          <a:xfrm>
            <a:off x="284480" y="5548463"/>
            <a:ext cx="11397829" cy="12442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India dominates with the highest total runs, showing strong batting depth over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Sri Lanka, Australia, and Pakistan also have very high totals, forming the next strongest group.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Smaller cricket nations like Nepal, Oman, and UAE have much lower totals, highlighting fewer matches or less experience.</a:t>
            </a:r>
          </a:p>
        </p:txBody>
      </p:sp>
      <p:pic>
        <p:nvPicPr>
          <p:cNvPr id="4" name="Picture 2" descr="30,000+ Free Indian Flag Images &amp; Pictures in HD - Pixabay">
            <a:extLst>
              <a:ext uri="{FF2B5EF4-FFF2-40B4-BE49-F238E27FC236}">
                <a16:creationId xmlns:a16="http://schemas.microsoft.com/office/drawing/2014/main" id="{E7C3388F-A53A-3B5A-C653-6BD1EF49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84" y="1946462"/>
            <a:ext cx="3284061" cy="2178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F95C2-B601-6DA3-83F3-0A03DCFE3293}"/>
              </a:ext>
            </a:extLst>
          </p:cNvPr>
          <p:cNvSpPr txBox="1"/>
          <p:nvPr/>
        </p:nvSpPr>
        <p:spPr>
          <a:xfrm>
            <a:off x="284480" y="53018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Total Runs by Countries.</a:t>
            </a:r>
          </a:p>
        </p:txBody>
      </p:sp>
    </p:spTree>
    <p:extLst>
      <p:ext uri="{BB962C8B-B14F-4D97-AF65-F5344CB8AC3E}">
        <p14:creationId xmlns:p14="http://schemas.microsoft.com/office/powerpoint/2010/main" val="3190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sfAAAAAAD8I+yUAgAAAAAsQygFAAAAAFiGUAoAAAAAsAyhFAAAAABgGUIpAAAAAMAyhFIAAAAAgGUIpQAAAAAAyxBKAQAAAACWIZQCAAAAACxDKAUAAAAAWIZQCgAAAACwzH8GaIqcocPKAAAAAABJRU5ErkJggg== (933×548)">
            <a:extLst>
              <a:ext uri="{FF2B5EF4-FFF2-40B4-BE49-F238E27FC236}">
                <a16:creationId xmlns:a16="http://schemas.microsoft.com/office/drawing/2014/main" id="{A9712323-D06D-7D3B-1FDF-6ED93F7A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1" y="1189703"/>
            <a:ext cx="8759504" cy="39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B4705-4D2C-149F-B2A7-6C4C30C87652}"/>
              </a:ext>
            </a:extLst>
          </p:cNvPr>
          <p:cNvSpPr txBox="1"/>
          <p:nvPr/>
        </p:nvSpPr>
        <p:spPr>
          <a:xfrm>
            <a:off x="4443413" y="1791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Bivariate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822244-F5E4-779F-6836-D5188B4C5484}"/>
              </a:ext>
            </a:extLst>
          </p:cNvPr>
          <p:cNvSpPr/>
          <p:nvPr/>
        </p:nvSpPr>
        <p:spPr>
          <a:xfrm>
            <a:off x="300041" y="5165909"/>
            <a:ext cx="11397829" cy="161237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Top Performers: Virat Kohli and Sachin Tendulkar are clear leaders with 51 and 49 centuries, far ahead of others.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Mid-tier Group: Players like Rohit Sharma, Ponting, and Jayasuriya are in the 30–28 century range, showing consistent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Close Competition: Several legends like Sangakkara, Gayle, and AB de Villiers are tied at 25 centuries, highlighting a competitive group.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FE5D4-A95F-C630-72DE-72648F84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98" y="705724"/>
            <a:ext cx="2118830" cy="211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231CE-C33D-4FD5-5DC8-EB2B53BB6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998" y="2897603"/>
            <a:ext cx="2118830" cy="211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82095-1354-5206-3AB7-A9B5BC5712D1}"/>
              </a:ext>
            </a:extLst>
          </p:cNvPr>
          <p:cNvSpPr txBox="1"/>
          <p:nvPr/>
        </p:nvSpPr>
        <p:spPr>
          <a:xfrm>
            <a:off x="309873" y="5542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 10 Players by Centuries.</a:t>
            </a:r>
          </a:p>
        </p:txBody>
      </p:sp>
    </p:spTree>
    <p:extLst>
      <p:ext uri="{BB962C8B-B14F-4D97-AF65-F5344CB8AC3E}">
        <p14:creationId xmlns:p14="http://schemas.microsoft.com/office/powerpoint/2010/main" val="3677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ACD8A05-3298-8BBA-14D0-12E81393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977860"/>
            <a:ext cx="11684000" cy="48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32D93-B4FD-53E8-EA72-9CD1F90C3901}"/>
              </a:ext>
            </a:extLst>
          </p:cNvPr>
          <p:cNvSpPr txBox="1"/>
          <p:nvPr/>
        </p:nvSpPr>
        <p:spPr>
          <a:xfrm>
            <a:off x="4109884" y="545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Multivariate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FF3A64-485B-7482-9B54-59900B66AD82}"/>
              </a:ext>
            </a:extLst>
          </p:cNvPr>
          <p:cNvSpPr/>
          <p:nvPr/>
        </p:nvSpPr>
        <p:spPr>
          <a:xfrm>
            <a:off x="881349" y="5899354"/>
            <a:ext cx="10580418" cy="9041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More matches = more runs – Players who played more matches generally scored more runs.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Kohli has best average – Even with fewer matches, Virat Kohli has the highest batting average.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Big hitters have high strike rates – Players like Criss Gayle and Rohit Sharma score faster.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7D8C2-9AB7-12C7-33AB-4F4B4D6D0BBD}"/>
              </a:ext>
            </a:extLst>
          </p:cNvPr>
          <p:cNvSpPr txBox="1"/>
          <p:nvPr/>
        </p:nvSpPr>
        <p:spPr>
          <a:xfrm>
            <a:off x="282237" y="516195"/>
            <a:ext cx="536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Matches vs Runs Distribution :</a:t>
            </a:r>
          </a:p>
        </p:txBody>
      </p:sp>
    </p:spTree>
    <p:extLst>
      <p:ext uri="{BB962C8B-B14F-4D97-AF65-F5344CB8AC3E}">
        <p14:creationId xmlns:p14="http://schemas.microsoft.com/office/powerpoint/2010/main" val="4262286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06F582-BD57-BB54-5EEB-F4B983B996D5}"/>
              </a:ext>
            </a:extLst>
          </p:cNvPr>
          <p:cNvSpPr txBox="1"/>
          <p:nvPr/>
        </p:nvSpPr>
        <p:spPr>
          <a:xfrm>
            <a:off x="196646" y="1061884"/>
            <a:ext cx="92964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Run-Scorer : Sachine Tendulkar(India) -&gt;  18426, 49 centuries.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Highest Strike Rate : Jos Buttler(England) -&gt; SR~118, shows modern aggressive style.</a:t>
            </a:r>
          </a:p>
          <a:p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Centuries in ODIs : Virat Kohli (India) -&gt; 51 centuries.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Matches vs Runs : Kumar Sangakkara (Sri Lanka) -&gt; Long career 400+ matches, 14000+ runs.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Country Dominance : India, Australia, Sri Lanka consistency produce top ODI batters.</a:t>
            </a:r>
          </a:p>
          <a:p>
            <a:endParaRPr lang="en-IN" sz="20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6636B8-9445-2C43-F5D0-50DDEC4A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23" y="294968"/>
            <a:ext cx="1733550" cy="1759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7C499-5C5B-7479-0DD2-796D175F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52" y="2402353"/>
            <a:ext cx="1733550" cy="1895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432008-9338-A785-3AFF-2CFCE8CF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452" y="4645845"/>
            <a:ext cx="1733550" cy="1887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5865-7234-C1AA-B8C7-FDB0D0D2B06A}"/>
              </a:ext>
            </a:extLst>
          </p:cNvPr>
          <p:cNvSpPr/>
          <p:nvPr/>
        </p:nvSpPr>
        <p:spPr>
          <a:xfrm>
            <a:off x="471947" y="265471"/>
            <a:ext cx="2389240" cy="5506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🔑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Key Insight</a:t>
            </a:r>
          </a:p>
        </p:txBody>
      </p:sp>
    </p:spTree>
    <p:extLst>
      <p:ext uri="{BB962C8B-B14F-4D97-AF65-F5344CB8AC3E}">
        <p14:creationId xmlns:p14="http://schemas.microsoft.com/office/powerpoint/2010/main" val="199353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4C526E-F9FD-4D1A-2BBB-03810BA4E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82082"/>
              </p:ext>
            </p:extLst>
          </p:nvPr>
        </p:nvGraphicFramePr>
        <p:xfrm>
          <a:off x="516194" y="1484672"/>
          <a:ext cx="11366090" cy="4646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358">
                  <a:extLst>
                    <a:ext uri="{9D8B030D-6E8A-4147-A177-3AD203B41FA5}">
                      <a16:colId xmlns:a16="http://schemas.microsoft.com/office/drawing/2014/main" val="3841850114"/>
                    </a:ext>
                  </a:extLst>
                </a:gridCol>
                <a:gridCol w="1571015">
                  <a:extLst>
                    <a:ext uri="{9D8B030D-6E8A-4147-A177-3AD203B41FA5}">
                      <a16:colId xmlns:a16="http://schemas.microsoft.com/office/drawing/2014/main" val="2832283100"/>
                    </a:ext>
                  </a:extLst>
                </a:gridCol>
                <a:gridCol w="1440321">
                  <a:extLst>
                    <a:ext uri="{9D8B030D-6E8A-4147-A177-3AD203B41FA5}">
                      <a16:colId xmlns:a16="http://schemas.microsoft.com/office/drawing/2014/main" val="3049307890"/>
                    </a:ext>
                  </a:extLst>
                </a:gridCol>
                <a:gridCol w="1130919">
                  <a:extLst>
                    <a:ext uri="{9D8B030D-6E8A-4147-A177-3AD203B41FA5}">
                      <a16:colId xmlns:a16="http://schemas.microsoft.com/office/drawing/2014/main" val="25061822"/>
                    </a:ext>
                  </a:extLst>
                </a:gridCol>
                <a:gridCol w="1643033">
                  <a:extLst>
                    <a:ext uri="{9D8B030D-6E8A-4147-A177-3AD203B41FA5}">
                      <a16:colId xmlns:a16="http://schemas.microsoft.com/office/drawing/2014/main" val="2528067806"/>
                    </a:ext>
                  </a:extLst>
                </a:gridCol>
                <a:gridCol w="1600357">
                  <a:extLst>
                    <a:ext uri="{9D8B030D-6E8A-4147-A177-3AD203B41FA5}">
                      <a16:colId xmlns:a16="http://schemas.microsoft.com/office/drawing/2014/main" val="1608087449"/>
                    </a:ext>
                  </a:extLst>
                </a:gridCol>
                <a:gridCol w="1394087">
                  <a:extLst>
                    <a:ext uri="{9D8B030D-6E8A-4147-A177-3AD203B41FA5}">
                      <a16:colId xmlns:a16="http://schemas.microsoft.com/office/drawing/2014/main" val="223827305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Strike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50’s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917090"/>
                  </a:ext>
                </a:extLst>
              </a:tr>
              <a:tr h="80747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Sachin Tendulkar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23436"/>
                  </a:ext>
                </a:extLst>
              </a:tr>
              <a:tr h="80747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Kumar Sangakkara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 Lanka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344955"/>
                  </a:ext>
                </a:extLst>
              </a:tr>
              <a:tr h="80747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Ricky Ponting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45949"/>
                  </a:ext>
                </a:extLst>
              </a:tr>
              <a:tr h="80747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Jayasuriya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 Lanka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95642"/>
                  </a:ext>
                </a:extLst>
              </a:tr>
              <a:tr h="80747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Virat Kohli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308365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A51381-B3CA-D641-95E4-9E20E4020B5E}"/>
              </a:ext>
            </a:extLst>
          </p:cNvPr>
          <p:cNvSpPr/>
          <p:nvPr/>
        </p:nvSpPr>
        <p:spPr>
          <a:xfrm>
            <a:off x="2762865" y="108156"/>
            <a:ext cx="6872748" cy="66859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🔑 Key Insights – Top 5 ODI Batting Legends</a:t>
            </a:r>
          </a:p>
        </p:txBody>
      </p:sp>
    </p:spTree>
    <p:extLst>
      <p:ext uri="{BB962C8B-B14F-4D97-AF65-F5344CB8AC3E}">
        <p14:creationId xmlns:p14="http://schemas.microsoft.com/office/powerpoint/2010/main" val="23832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181849" y="1263432"/>
            <a:ext cx="70074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Name : Saurabh Kailas Shirole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latin typeface="Calibri"/>
                <a:ea typeface="Calibri"/>
                <a:cs typeface="Calibri"/>
                <a:sym typeface="Calibri"/>
              </a:rPr>
              <a:t>Education : Bachelor's in Computer Science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endParaRPr lang="en-IN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IN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http://www.linkedin.com/in/saurabh-shirole-19136a361 </a:t>
            </a:r>
          </a:p>
          <a:p>
            <a:pPr lvl="0">
              <a:buClr>
                <a:schemeClr val="tx1"/>
              </a:buClr>
              <a:buSzPts val="1800"/>
            </a:pPr>
            <a:r>
              <a:rPr lang="en-IN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4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IN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https://github.com/saurabhks001</a:t>
            </a:r>
            <a:endParaRPr sz="24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247164" y="388593"/>
            <a:ext cx="6099463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1" i="0" strike="noStrike" cap="none" dirty="0">
                <a:solidFill>
                  <a:srgbClr val="FF0000"/>
                </a:solidFill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About me</a:t>
            </a:r>
            <a:endParaRPr b="1" i="0" strike="noStrike" cap="none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E848E-84F8-6968-CBAB-6EC7F508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52" y="2786906"/>
            <a:ext cx="444850" cy="37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23C99-9429-92C3-942B-DE7986197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51" y="3844329"/>
            <a:ext cx="466051" cy="466051"/>
          </a:xfrm>
          <a:prstGeom prst="rect">
            <a:avLst/>
          </a:prstGeom>
        </p:spPr>
      </p:pic>
      <p:pic>
        <p:nvPicPr>
          <p:cNvPr id="2" name="Picture 2" descr="This may contain: a cricket player is hitting the ball with his bat and wearing a helmet, on a white background">
            <a:extLst>
              <a:ext uri="{FF2B5EF4-FFF2-40B4-BE49-F238E27FC236}">
                <a16:creationId xmlns:a16="http://schemas.microsoft.com/office/drawing/2014/main" id="{951A8737-CD97-5488-3200-D8F0B433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8" y="874840"/>
            <a:ext cx="3761890" cy="3761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B23A3C9-02EE-B62F-24B6-3C127D4F3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394" y="346411"/>
            <a:ext cx="11001730" cy="544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collect and cleaned ODI batting data using web scraping.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EDA help me find important patterns in player performance.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few top players score most of the runs and centuries, while many stay in the mid-range.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Strike rates are higher in the modern era, showing a more aggressive style.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matches usually mean more runs, but batting averages differ widely.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project shows how data helps compare players, find trends, and support cricket strategies.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1A2EB3-9963-D6E5-02E6-3608D111A552}"/>
              </a:ext>
            </a:extLst>
          </p:cNvPr>
          <p:cNvSpPr/>
          <p:nvPr/>
        </p:nvSpPr>
        <p:spPr>
          <a:xfrm>
            <a:off x="3982063" y="147484"/>
            <a:ext cx="3136491" cy="5702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✅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84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EDD2-BF04-9822-CEF3-274C5AB6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6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AFE8C-DF31-D472-ED5E-F101F55B5628}"/>
              </a:ext>
            </a:extLst>
          </p:cNvPr>
          <p:cNvSpPr txBox="1"/>
          <p:nvPr/>
        </p:nvSpPr>
        <p:spPr>
          <a:xfrm>
            <a:off x="2679289" y="3068653"/>
            <a:ext cx="5127524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Arial Black" panose="020B0A04020102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78594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04712-D7B3-1C56-497D-5FACF8031946}"/>
              </a:ext>
            </a:extLst>
          </p:cNvPr>
          <p:cNvSpPr txBox="1"/>
          <p:nvPr/>
        </p:nvSpPr>
        <p:spPr>
          <a:xfrm>
            <a:off x="766916" y="57369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E2C05-0CBD-603A-3870-88B9E5F7485E}"/>
              </a:ext>
            </a:extLst>
          </p:cNvPr>
          <p:cNvSpPr txBox="1"/>
          <p:nvPr/>
        </p:nvSpPr>
        <p:spPr>
          <a:xfrm>
            <a:off x="766916" y="1297029"/>
            <a:ext cx="6764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Cricket analysts, and fans struggle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C5AF2-3F0C-B035-5A10-77FAFDBDA2AA}"/>
              </a:ext>
            </a:extLst>
          </p:cNvPr>
          <p:cNvSpPr txBox="1"/>
          <p:nvPr/>
        </p:nvSpPr>
        <p:spPr>
          <a:xfrm>
            <a:off x="766916" y="1835694"/>
            <a:ext cx="7358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have thousands of matches and hundreds of players across countries.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data is huge, unorganized, and difficult to compare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51616-F7B4-12E5-EA9E-6F0AFA1826B3}"/>
              </a:ext>
            </a:extLst>
          </p:cNvPr>
          <p:cNvSpPr txBox="1"/>
          <p:nvPr/>
        </p:nvSpPr>
        <p:spPr>
          <a:xfrm>
            <a:off x="766916" y="353320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48BBC-0238-C1F0-EF8E-2C10B8E9DEF0}"/>
              </a:ext>
            </a:extLst>
          </p:cNvPr>
          <p:cNvSpPr txBox="1"/>
          <p:nvPr/>
        </p:nvSpPr>
        <p:spPr>
          <a:xfrm>
            <a:off x="766916" y="42902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To collect and analyze ODI batting data to:</a:t>
            </a:r>
            <a:endParaRPr lang="en-IN" sz="2400" b="1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31B7371-45CD-1A1C-DC32-1825AA5A4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6" y="4840773"/>
            <a:ext cx="62241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top-performing players and trends.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 stats for better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3BB430-8BC9-1957-705A-F9F836EF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41" y="46727"/>
            <a:ext cx="3002597" cy="300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EE9AA1-3CB4-039B-30AE-4F82A2DB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943" y="3399226"/>
            <a:ext cx="2311109" cy="2311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56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505D82-DC7B-5A5C-ED2B-96DD06D35856}"/>
              </a:ext>
            </a:extLst>
          </p:cNvPr>
          <p:cNvSpPr/>
          <p:nvPr/>
        </p:nvSpPr>
        <p:spPr>
          <a:xfrm>
            <a:off x="3989438" y="257970"/>
            <a:ext cx="4213123" cy="81374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Web scrapping process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A5C44A-2E0A-CB30-3177-26275F64F067}"/>
              </a:ext>
            </a:extLst>
          </p:cNvPr>
          <p:cNvSpPr/>
          <p:nvPr/>
        </p:nvSpPr>
        <p:spPr>
          <a:xfrm>
            <a:off x="2777964" y="1465005"/>
            <a:ext cx="6810594" cy="69527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Import the necessary libraries (BeautifulSoup, requests, regex)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5F741B-5F0C-5235-5256-8E9A0EA38661}"/>
              </a:ext>
            </a:extLst>
          </p:cNvPr>
          <p:cNvSpPr/>
          <p:nvPr/>
        </p:nvSpPr>
        <p:spPr>
          <a:xfrm>
            <a:off x="1352686" y="2426113"/>
            <a:ext cx="9486624" cy="6132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URL = "https://stats.Espncricinfo.Com/ci/engine/stats/index.Html?Class=2;template=results;type=batting"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F7B099-8AF5-D498-FA02-5D4ED6CE41F1}"/>
              </a:ext>
            </a:extLst>
          </p:cNvPr>
          <p:cNvSpPr/>
          <p:nvPr/>
        </p:nvSpPr>
        <p:spPr>
          <a:xfrm>
            <a:off x="4886632" y="3366429"/>
            <a:ext cx="2418735" cy="5392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Request to URL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BBBE9A-A7C8-8B09-3899-AD45C36F6743}"/>
              </a:ext>
            </a:extLst>
          </p:cNvPr>
          <p:cNvSpPr/>
          <p:nvPr/>
        </p:nvSpPr>
        <p:spPr>
          <a:xfrm>
            <a:off x="4886632" y="4246367"/>
            <a:ext cx="2418735" cy="5358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Get 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8F417A-9A21-2F02-C164-F050D5EA3EDD}"/>
              </a:ext>
            </a:extLst>
          </p:cNvPr>
          <p:cNvSpPr/>
          <p:nvPr/>
        </p:nvSpPr>
        <p:spPr>
          <a:xfrm>
            <a:off x="4886632" y="5075902"/>
            <a:ext cx="2418735" cy="5801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Scrape the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D8A291-5B8A-DC70-AD6A-3C9C3E6D34A3}"/>
              </a:ext>
            </a:extLst>
          </p:cNvPr>
          <p:cNvSpPr/>
          <p:nvPr/>
        </p:nvSpPr>
        <p:spPr>
          <a:xfrm>
            <a:off x="4438034" y="5936582"/>
            <a:ext cx="3205317" cy="5358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Collect in data frame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95FC581-6F6D-7AFF-416C-7CE26B9EC987}"/>
              </a:ext>
            </a:extLst>
          </p:cNvPr>
          <p:cNvSpPr/>
          <p:nvPr/>
        </p:nvSpPr>
        <p:spPr>
          <a:xfrm>
            <a:off x="5889523" y="1091736"/>
            <a:ext cx="285135" cy="35324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5DCBAD4-E4C0-038C-5E7B-38FDACD49783}"/>
              </a:ext>
            </a:extLst>
          </p:cNvPr>
          <p:cNvSpPr/>
          <p:nvPr/>
        </p:nvSpPr>
        <p:spPr>
          <a:xfrm>
            <a:off x="5889522" y="2172933"/>
            <a:ext cx="285135" cy="2605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5D15249-8E03-CC3B-7F6A-045EB6BFACDC}"/>
              </a:ext>
            </a:extLst>
          </p:cNvPr>
          <p:cNvSpPr/>
          <p:nvPr/>
        </p:nvSpPr>
        <p:spPr>
          <a:xfrm>
            <a:off x="5889520" y="3039331"/>
            <a:ext cx="285135" cy="31708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357E377-3098-B9A9-C4CB-BA671D2F763A}"/>
              </a:ext>
            </a:extLst>
          </p:cNvPr>
          <p:cNvSpPr/>
          <p:nvPr/>
        </p:nvSpPr>
        <p:spPr>
          <a:xfrm>
            <a:off x="5902793" y="3916630"/>
            <a:ext cx="285135" cy="31708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4563D3-E42A-166C-0777-1F8F6EF02B7C}"/>
              </a:ext>
            </a:extLst>
          </p:cNvPr>
          <p:cNvSpPr/>
          <p:nvPr/>
        </p:nvSpPr>
        <p:spPr>
          <a:xfrm>
            <a:off x="5898126" y="4794873"/>
            <a:ext cx="285135" cy="27285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782EA78-64F0-125D-624E-4D2E82367721}"/>
              </a:ext>
            </a:extLst>
          </p:cNvPr>
          <p:cNvSpPr/>
          <p:nvPr/>
        </p:nvSpPr>
        <p:spPr>
          <a:xfrm>
            <a:off x="5889520" y="5656005"/>
            <a:ext cx="285135" cy="2605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04613-667F-2C34-FE0C-4F9A5AA9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2" y="5573583"/>
            <a:ext cx="3079762" cy="725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EB3169-0E60-207B-6CBD-B3034AB7DCCB}"/>
              </a:ext>
            </a:extLst>
          </p:cNvPr>
          <p:cNvSpPr/>
          <p:nvPr/>
        </p:nvSpPr>
        <p:spPr>
          <a:xfrm>
            <a:off x="1362801" y="4628086"/>
            <a:ext cx="2104103" cy="725998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Website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01D5D5-79AC-995A-9717-C459C7C91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85" y="4104550"/>
            <a:ext cx="3700423" cy="24990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8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A23AF0-B8BB-57E4-8EBE-7E56EB506A1E}"/>
              </a:ext>
            </a:extLst>
          </p:cNvPr>
          <p:cNvSpPr/>
          <p:nvPr/>
        </p:nvSpPr>
        <p:spPr>
          <a:xfrm>
            <a:off x="130627" y="158620"/>
            <a:ext cx="3074689" cy="5505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IN" sz="2400" b="1" dirty="0"/>
              <a:t> Look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8426A-C578-F214-CD26-C24984E1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548"/>
            <a:ext cx="12192000" cy="72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E55989-18C3-61BF-1F95-1A5787896900}"/>
              </a:ext>
            </a:extLst>
          </p:cNvPr>
          <p:cNvSpPr/>
          <p:nvPr/>
        </p:nvSpPr>
        <p:spPr>
          <a:xfrm>
            <a:off x="191278" y="76272"/>
            <a:ext cx="5068980" cy="5776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the content form table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270640-67A3-45B1-19E8-D7679B3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8" y="2170462"/>
            <a:ext cx="11299682" cy="25170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735E5B-98B0-43AA-F664-97E1839B3AA5}"/>
              </a:ext>
            </a:extLst>
          </p:cNvPr>
          <p:cNvSpPr/>
          <p:nvPr/>
        </p:nvSpPr>
        <p:spPr>
          <a:xfrm>
            <a:off x="592493" y="2858484"/>
            <a:ext cx="1283931" cy="326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0080A-C9FC-E400-CCBA-1160AA5B5D5F}"/>
              </a:ext>
            </a:extLst>
          </p:cNvPr>
          <p:cNvSpPr/>
          <p:nvPr/>
        </p:nvSpPr>
        <p:spPr>
          <a:xfrm>
            <a:off x="1876424" y="2858483"/>
            <a:ext cx="661504" cy="326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6AADBE-3E6A-7E28-7FC8-DA5BAEBD5B77}"/>
              </a:ext>
            </a:extLst>
          </p:cNvPr>
          <p:cNvSpPr/>
          <p:nvPr/>
        </p:nvSpPr>
        <p:spPr>
          <a:xfrm>
            <a:off x="3940626" y="2861413"/>
            <a:ext cx="1097905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32CB9-3CF5-C4AE-8A5E-3F81E6C5B0D5}"/>
              </a:ext>
            </a:extLst>
          </p:cNvPr>
          <p:cNvSpPr/>
          <p:nvPr/>
        </p:nvSpPr>
        <p:spPr>
          <a:xfrm>
            <a:off x="5335556" y="2848959"/>
            <a:ext cx="503853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A4E963-5459-05FA-CA5F-5DA3B6EB750A}"/>
              </a:ext>
            </a:extLst>
          </p:cNvPr>
          <p:cNvSpPr/>
          <p:nvPr/>
        </p:nvSpPr>
        <p:spPr>
          <a:xfrm>
            <a:off x="5946710" y="2861413"/>
            <a:ext cx="503853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6B185-1DF3-9941-25E4-796E2C5B45DB}"/>
              </a:ext>
            </a:extLst>
          </p:cNvPr>
          <p:cNvSpPr/>
          <p:nvPr/>
        </p:nvSpPr>
        <p:spPr>
          <a:xfrm>
            <a:off x="6517433" y="2864537"/>
            <a:ext cx="359227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A776D-FDE2-997D-A1D4-311696E3AA02}"/>
              </a:ext>
            </a:extLst>
          </p:cNvPr>
          <p:cNvSpPr/>
          <p:nvPr/>
        </p:nvSpPr>
        <p:spPr>
          <a:xfrm>
            <a:off x="6964526" y="2870017"/>
            <a:ext cx="788432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4C11B-6738-8F6C-A29F-467BD6C4E9B9}"/>
              </a:ext>
            </a:extLst>
          </p:cNvPr>
          <p:cNvSpPr/>
          <p:nvPr/>
        </p:nvSpPr>
        <p:spPr>
          <a:xfrm>
            <a:off x="7872704" y="2877806"/>
            <a:ext cx="503854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1E8194-3C7D-D5D0-32D1-206EEAAD13A0}"/>
              </a:ext>
            </a:extLst>
          </p:cNvPr>
          <p:cNvSpPr/>
          <p:nvPr/>
        </p:nvSpPr>
        <p:spPr>
          <a:xfrm>
            <a:off x="8535952" y="2877806"/>
            <a:ext cx="577568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0F7E51-50DE-5DEB-B78D-A95AABD27B18}"/>
              </a:ext>
            </a:extLst>
          </p:cNvPr>
          <p:cNvSpPr/>
          <p:nvPr/>
        </p:nvSpPr>
        <p:spPr>
          <a:xfrm>
            <a:off x="9285589" y="2877806"/>
            <a:ext cx="681371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0B97B1-52A2-10BA-0F33-77C2FC17CE5B}"/>
              </a:ext>
            </a:extLst>
          </p:cNvPr>
          <p:cNvSpPr/>
          <p:nvPr/>
        </p:nvSpPr>
        <p:spPr>
          <a:xfrm>
            <a:off x="10193767" y="2848959"/>
            <a:ext cx="620678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242517-F86D-7560-2022-BF0A93DFCC2E}"/>
              </a:ext>
            </a:extLst>
          </p:cNvPr>
          <p:cNvSpPr/>
          <p:nvPr/>
        </p:nvSpPr>
        <p:spPr>
          <a:xfrm>
            <a:off x="10918594" y="2833402"/>
            <a:ext cx="503853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3AB61C-1CBB-8387-81BA-09586AEF3A30}"/>
              </a:ext>
            </a:extLst>
          </p:cNvPr>
          <p:cNvSpPr/>
          <p:nvPr/>
        </p:nvSpPr>
        <p:spPr>
          <a:xfrm>
            <a:off x="11394687" y="2833719"/>
            <a:ext cx="389482" cy="326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Left-Up 48">
            <a:extLst>
              <a:ext uri="{FF2B5EF4-FFF2-40B4-BE49-F238E27FC236}">
                <a16:creationId xmlns:a16="http://schemas.microsoft.com/office/drawing/2014/main" id="{03A3085F-AFC8-EABA-0CDE-0B614430DC9C}"/>
              </a:ext>
            </a:extLst>
          </p:cNvPr>
          <p:cNvSpPr/>
          <p:nvPr/>
        </p:nvSpPr>
        <p:spPr>
          <a:xfrm flipH="1">
            <a:off x="313001" y="1827531"/>
            <a:ext cx="255545" cy="1257323"/>
          </a:xfrm>
          <a:prstGeom prst="lef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Left-Up 51">
            <a:extLst>
              <a:ext uri="{FF2B5EF4-FFF2-40B4-BE49-F238E27FC236}">
                <a16:creationId xmlns:a16="http://schemas.microsoft.com/office/drawing/2014/main" id="{A2F69D81-2802-F95C-31B4-2734A9CE2B8F}"/>
              </a:ext>
            </a:extLst>
          </p:cNvPr>
          <p:cNvSpPr/>
          <p:nvPr/>
        </p:nvSpPr>
        <p:spPr>
          <a:xfrm>
            <a:off x="2561875" y="1867390"/>
            <a:ext cx="310593" cy="1217464"/>
          </a:xfrm>
          <a:prstGeom prst="lef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Arrow: Left-Up 59">
            <a:extLst>
              <a:ext uri="{FF2B5EF4-FFF2-40B4-BE49-F238E27FC236}">
                <a16:creationId xmlns:a16="http://schemas.microsoft.com/office/drawing/2014/main" id="{6BB2D2D9-F8CA-1E33-27F5-66EDD75B0B53}"/>
              </a:ext>
            </a:extLst>
          </p:cNvPr>
          <p:cNvSpPr/>
          <p:nvPr/>
        </p:nvSpPr>
        <p:spPr>
          <a:xfrm flipH="1" flipV="1">
            <a:off x="8611462" y="1426204"/>
            <a:ext cx="290757" cy="1385945"/>
          </a:xfrm>
          <a:prstGeom prst="lef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Up 60">
            <a:extLst>
              <a:ext uri="{FF2B5EF4-FFF2-40B4-BE49-F238E27FC236}">
                <a16:creationId xmlns:a16="http://schemas.microsoft.com/office/drawing/2014/main" id="{ED0D9A40-33DF-3BE9-AFB6-79A52F4985C5}"/>
              </a:ext>
            </a:extLst>
          </p:cNvPr>
          <p:cNvSpPr/>
          <p:nvPr/>
        </p:nvSpPr>
        <p:spPr>
          <a:xfrm rot="10800000">
            <a:off x="9201455" y="3225589"/>
            <a:ext cx="153103" cy="2127381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AC892A52-679D-80F3-F07A-24BDE1A3F6F5}"/>
              </a:ext>
            </a:extLst>
          </p:cNvPr>
          <p:cNvSpPr/>
          <p:nvPr/>
        </p:nvSpPr>
        <p:spPr>
          <a:xfrm rot="10800000">
            <a:off x="10112901" y="3175526"/>
            <a:ext cx="153105" cy="2127381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Up-Down 62">
            <a:extLst>
              <a:ext uri="{FF2B5EF4-FFF2-40B4-BE49-F238E27FC236}">
                <a16:creationId xmlns:a16="http://schemas.microsoft.com/office/drawing/2014/main" id="{886BA2E7-16F2-143E-E83E-0F09026C570B}"/>
              </a:ext>
            </a:extLst>
          </p:cNvPr>
          <p:cNvSpPr/>
          <p:nvPr/>
        </p:nvSpPr>
        <p:spPr>
          <a:xfrm>
            <a:off x="4552042" y="1734940"/>
            <a:ext cx="155044" cy="108394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4EE17EAF-698D-2123-6562-6B3E965F41C7}"/>
              </a:ext>
            </a:extLst>
          </p:cNvPr>
          <p:cNvSpPr/>
          <p:nvPr/>
        </p:nvSpPr>
        <p:spPr>
          <a:xfrm>
            <a:off x="5730751" y="1707051"/>
            <a:ext cx="155044" cy="1110343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2B1985DB-2ED6-3E63-B938-016E41B42395}"/>
              </a:ext>
            </a:extLst>
          </p:cNvPr>
          <p:cNvSpPr/>
          <p:nvPr/>
        </p:nvSpPr>
        <p:spPr>
          <a:xfrm>
            <a:off x="7537629" y="1734635"/>
            <a:ext cx="155044" cy="1110343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201B56E9-79AA-75C5-11F7-69A1858E22D0}"/>
              </a:ext>
            </a:extLst>
          </p:cNvPr>
          <p:cNvSpPr/>
          <p:nvPr/>
        </p:nvSpPr>
        <p:spPr>
          <a:xfrm>
            <a:off x="10814445" y="1701809"/>
            <a:ext cx="180627" cy="1110343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91BDFFF2-1DCF-2001-6517-10D12AE41EB9}"/>
              </a:ext>
            </a:extLst>
          </p:cNvPr>
          <p:cNvSpPr/>
          <p:nvPr/>
        </p:nvSpPr>
        <p:spPr>
          <a:xfrm flipH="1">
            <a:off x="5942896" y="3221954"/>
            <a:ext cx="153104" cy="188426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Arrow: Left-Up 68">
            <a:extLst>
              <a:ext uri="{FF2B5EF4-FFF2-40B4-BE49-F238E27FC236}">
                <a16:creationId xmlns:a16="http://schemas.microsoft.com/office/drawing/2014/main" id="{8FB95690-9C7A-B43C-5D26-B65F58DFC5E7}"/>
              </a:ext>
            </a:extLst>
          </p:cNvPr>
          <p:cNvSpPr/>
          <p:nvPr/>
        </p:nvSpPr>
        <p:spPr>
          <a:xfrm flipH="1" flipV="1">
            <a:off x="8258685" y="909124"/>
            <a:ext cx="312344" cy="1935854"/>
          </a:xfrm>
          <a:prstGeom prst="lef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A0469C3-4010-C58F-9167-BBC3B336A8A7}"/>
              </a:ext>
            </a:extLst>
          </p:cNvPr>
          <p:cNvSpPr/>
          <p:nvPr/>
        </p:nvSpPr>
        <p:spPr>
          <a:xfrm rot="10800000" flipH="1">
            <a:off x="11784169" y="2932610"/>
            <a:ext cx="354113" cy="3288784"/>
          </a:xfrm>
          <a:prstGeom prst="lef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Arrow: Left 70">
            <a:extLst>
              <a:ext uri="{FF2B5EF4-FFF2-40B4-BE49-F238E27FC236}">
                <a16:creationId xmlns:a16="http://schemas.microsoft.com/office/drawing/2014/main" id="{7C068310-0288-DFFB-767A-94A4BECD2C00}"/>
              </a:ext>
            </a:extLst>
          </p:cNvPr>
          <p:cNvSpPr/>
          <p:nvPr/>
        </p:nvSpPr>
        <p:spPr>
          <a:xfrm>
            <a:off x="11589428" y="6088239"/>
            <a:ext cx="513443" cy="18649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DF18F4-0952-A568-6D8D-81B7F22236D0}"/>
              </a:ext>
            </a:extLst>
          </p:cNvPr>
          <p:cNvSpPr/>
          <p:nvPr/>
        </p:nvSpPr>
        <p:spPr>
          <a:xfrm>
            <a:off x="5247" y="1475089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D7C5B1-A334-00FD-3A5D-E79484000971}"/>
              </a:ext>
            </a:extLst>
          </p:cNvPr>
          <p:cNvSpPr/>
          <p:nvPr/>
        </p:nvSpPr>
        <p:spPr>
          <a:xfrm>
            <a:off x="2182902" y="1461658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3F24F-C260-65E4-C4AA-5FFD9E18F422}"/>
              </a:ext>
            </a:extLst>
          </p:cNvPr>
          <p:cNvSpPr/>
          <p:nvPr/>
        </p:nvSpPr>
        <p:spPr>
          <a:xfrm>
            <a:off x="3966254" y="1153710"/>
            <a:ext cx="1496388" cy="5516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Start/End = Year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33C143-1213-14D4-FC77-77C8329F1070}"/>
              </a:ext>
            </a:extLst>
          </p:cNvPr>
          <p:cNvSpPr/>
          <p:nvPr/>
        </p:nvSpPr>
        <p:spPr>
          <a:xfrm>
            <a:off x="5561366" y="1375840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F3CEA8D-F5C0-6481-11C4-30B984746E16}"/>
              </a:ext>
            </a:extLst>
          </p:cNvPr>
          <p:cNvSpPr/>
          <p:nvPr/>
        </p:nvSpPr>
        <p:spPr>
          <a:xfrm>
            <a:off x="7147678" y="1394644"/>
            <a:ext cx="985587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76FA7CF-9F4F-0C57-9D38-CB4565B738FE}"/>
              </a:ext>
            </a:extLst>
          </p:cNvPr>
          <p:cNvSpPr/>
          <p:nvPr/>
        </p:nvSpPr>
        <p:spPr>
          <a:xfrm>
            <a:off x="5404611" y="5187346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Innings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3A089B-97A6-BD01-323A-EBFF9B684686}"/>
              </a:ext>
            </a:extLst>
          </p:cNvPr>
          <p:cNvSpPr/>
          <p:nvPr/>
        </p:nvSpPr>
        <p:spPr>
          <a:xfrm>
            <a:off x="8649945" y="590685"/>
            <a:ext cx="1539508" cy="5712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Score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5D3D53-0C00-71A1-DC5C-BD6490D0C004}"/>
              </a:ext>
            </a:extLst>
          </p:cNvPr>
          <p:cNvSpPr/>
          <p:nvPr/>
        </p:nvSpPr>
        <p:spPr>
          <a:xfrm>
            <a:off x="9000943" y="1374641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1AFD05-C1F9-E3B8-92F3-95B553FC5A27}"/>
              </a:ext>
            </a:extLst>
          </p:cNvPr>
          <p:cNvSpPr/>
          <p:nvPr/>
        </p:nvSpPr>
        <p:spPr>
          <a:xfrm>
            <a:off x="8258686" y="5413112"/>
            <a:ext cx="1430574" cy="4567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Faced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01625B-A9E0-C9F1-390B-A95046304F5B}"/>
              </a:ext>
            </a:extLst>
          </p:cNvPr>
          <p:cNvSpPr/>
          <p:nvPr/>
        </p:nvSpPr>
        <p:spPr>
          <a:xfrm>
            <a:off x="9826200" y="5318582"/>
            <a:ext cx="1430574" cy="3740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Strike Rate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D23ADB-837D-C95E-100F-A5D8CB1E1516}"/>
              </a:ext>
            </a:extLst>
          </p:cNvPr>
          <p:cNvSpPr/>
          <p:nvPr/>
        </p:nvSpPr>
        <p:spPr>
          <a:xfrm>
            <a:off x="10693775" y="1375840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Century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13ED199-4E0E-EEED-95C1-C4D791E6028C}"/>
              </a:ext>
            </a:extLst>
          </p:cNvPr>
          <p:cNvSpPr/>
          <p:nvPr/>
        </p:nvSpPr>
        <p:spPr>
          <a:xfrm>
            <a:off x="10241316" y="6016709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Fifty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9EF440BE-90D6-1B2B-D5D8-019FE26049EF}"/>
              </a:ext>
            </a:extLst>
          </p:cNvPr>
          <p:cNvSpPr/>
          <p:nvPr/>
        </p:nvSpPr>
        <p:spPr>
          <a:xfrm flipH="1">
            <a:off x="6751859" y="3204376"/>
            <a:ext cx="148560" cy="2794755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2F6FD-FB8B-9AEB-CD74-4B0EF29E74C2}"/>
              </a:ext>
            </a:extLst>
          </p:cNvPr>
          <p:cNvSpPr/>
          <p:nvPr/>
        </p:nvSpPr>
        <p:spPr>
          <a:xfrm>
            <a:off x="6169788" y="6016709"/>
            <a:ext cx="1312701" cy="329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Ball</a:t>
            </a:r>
          </a:p>
        </p:txBody>
      </p:sp>
    </p:spTree>
    <p:extLst>
      <p:ext uri="{BB962C8B-B14F-4D97-AF65-F5344CB8AC3E}">
        <p14:creationId xmlns:p14="http://schemas.microsoft.com/office/powerpoint/2010/main" val="20693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63848-6C89-3E3B-7B5A-977C0290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812521"/>
            <a:ext cx="11464413" cy="2219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5BF480-69F8-B164-0CA9-E1EA5ED6D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0" y="4088221"/>
            <a:ext cx="11464413" cy="24879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0D20E5-6EAC-7824-A64F-1EDE9A08FEE0}"/>
              </a:ext>
            </a:extLst>
          </p:cNvPr>
          <p:cNvSpPr/>
          <p:nvPr/>
        </p:nvSpPr>
        <p:spPr>
          <a:xfrm>
            <a:off x="615820" y="131633"/>
            <a:ext cx="2127380" cy="4478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Old Data Frame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548911-A4CD-358D-B9EE-DF5BC525C29C}"/>
              </a:ext>
            </a:extLst>
          </p:cNvPr>
          <p:cNvSpPr/>
          <p:nvPr/>
        </p:nvSpPr>
        <p:spPr>
          <a:xfrm>
            <a:off x="615820" y="3303037"/>
            <a:ext cx="2245367" cy="4749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New Data Frame</a:t>
            </a:r>
          </a:p>
        </p:txBody>
      </p:sp>
    </p:spTree>
    <p:extLst>
      <p:ext uri="{BB962C8B-B14F-4D97-AF65-F5344CB8AC3E}">
        <p14:creationId xmlns:p14="http://schemas.microsoft.com/office/powerpoint/2010/main" val="9598052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392C41-CBA0-F102-FDCA-67025DFE9C5F}"/>
              </a:ext>
            </a:extLst>
          </p:cNvPr>
          <p:cNvSpPr/>
          <p:nvPr/>
        </p:nvSpPr>
        <p:spPr>
          <a:xfrm>
            <a:off x="3586480" y="81280"/>
            <a:ext cx="5008880" cy="1031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/>
              <a:t>Exploratory Data Analysis (EDA)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DEF50-437F-5E4D-3120-9B0FE6381A53}"/>
              </a:ext>
            </a:extLst>
          </p:cNvPr>
          <p:cNvSpPr/>
          <p:nvPr/>
        </p:nvSpPr>
        <p:spPr>
          <a:xfrm>
            <a:off x="3876040" y="1503680"/>
            <a:ext cx="4439920" cy="7315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Importing required libraries for EDA</a:t>
            </a:r>
          </a:p>
          <a:p>
            <a:pPr algn="ctr"/>
            <a:r>
              <a:rPr lang="en-US" b="1" dirty="0"/>
              <a:t>(Pandas,Matplotlib,Seaborn)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AB17-17B3-4709-8DCB-43BDB8C68AD5}"/>
              </a:ext>
            </a:extLst>
          </p:cNvPr>
          <p:cNvSpPr/>
          <p:nvPr/>
        </p:nvSpPr>
        <p:spPr>
          <a:xfrm>
            <a:off x="5090160" y="2646680"/>
            <a:ext cx="261112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Exploratory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E99E8D-209A-3316-D34E-5E49219C6429}"/>
              </a:ext>
            </a:extLst>
          </p:cNvPr>
          <p:cNvSpPr/>
          <p:nvPr/>
        </p:nvSpPr>
        <p:spPr>
          <a:xfrm>
            <a:off x="8245773" y="3776978"/>
            <a:ext cx="3586480" cy="9042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Check for missing / NaN values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Treat them by valid category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3BC39-D0F7-E239-2FDB-5F2EBFCD083A}"/>
              </a:ext>
            </a:extLst>
          </p:cNvPr>
          <p:cNvSpPr/>
          <p:nvPr/>
        </p:nvSpPr>
        <p:spPr>
          <a:xfrm>
            <a:off x="672426" y="3742688"/>
            <a:ext cx="3704668" cy="972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Cleaning the data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 Remove unwanted strings and symbols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256E51-9F51-EAEA-43EC-1BBBF179B062}"/>
              </a:ext>
            </a:extLst>
          </p:cNvPr>
          <p:cNvSpPr/>
          <p:nvPr/>
        </p:nvSpPr>
        <p:spPr>
          <a:xfrm>
            <a:off x="4714240" y="4775200"/>
            <a:ext cx="2773680" cy="7315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Remove the outliers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D272C-4376-4F8A-DA48-2117B06EB721}"/>
              </a:ext>
            </a:extLst>
          </p:cNvPr>
          <p:cNvSpPr/>
          <p:nvPr/>
        </p:nvSpPr>
        <p:spPr>
          <a:xfrm>
            <a:off x="4612640" y="6004560"/>
            <a:ext cx="2946400" cy="7315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Remove Duplicate Entries in Data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3F73F18-1BA2-6856-DF3E-340A24627588}"/>
              </a:ext>
            </a:extLst>
          </p:cNvPr>
          <p:cNvSpPr/>
          <p:nvPr/>
        </p:nvSpPr>
        <p:spPr>
          <a:xfrm>
            <a:off x="5928360" y="1135380"/>
            <a:ext cx="389890" cy="32512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4A91488-93C3-8715-5096-009A3E81F47C}"/>
              </a:ext>
            </a:extLst>
          </p:cNvPr>
          <p:cNvSpPr/>
          <p:nvPr/>
        </p:nvSpPr>
        <p:spPr>
          <a:xfrm>
            <a:off x="5974080" y="2235200"/>
            <a:ext cx="345440" cy="4114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998E6C3-A1B5-A34F-2A71-5525E7B9845D}"/>
              </a:ext>
            </a:extLst>
          </p:cNvPr>
          <p:cNvSpPr/>
          <p:nvPr/>
        </p:nvSpPr>
        <p:spPr>
          <a:xfrm>
            <a:off x="5974080" y="5542280"/>
            <a:ext cx="325120" cy="36576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3F20C0F-BEC4-2642-811D-E4369C00B3FD}"/>
              </a:ext>
            </a:extLst>
          </p:cNvPr>
          <p:cNvSpPr/>
          <p:nvPr/>
        </p:nvSpPr>
        <p:spPr>
          <a:xfrm>
            <a:off x="5928360" y="3271520"/>
            <a:ext cx="436880" cy="15036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4B92330D-AC37-7E88-1DA8-5FC36961E696}"/>
              </a:ext>
            </a:extLst>
          </p:cNvPr>
          <p:cNvSpPr/>
          <p:nvPr/>
        </p:nvSpPr>
        <p:spPr>
          <a:xfrm rot="5400000">
            <a:off x="8205081" y="2288540"/>
            <a:ext cx="972821" cy="1965960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F1F95775-9555-C116-AC1C-DB9D4FD257B5}"/>
              </a:ext>
            </a:extLst>
          </p:cNvPr>
          <p:cNvSpPr/>
          <p:nvPr/>
        </p:nvSpPr>
        <p:spPr>
          <a:xfrm rot="5400000" flipV="1">
            <a:off x="3549648" y="2178048"/>
            <a:ext cx="972821" cy="2108203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92A9BA0-3BFF-51F5-318A-4BA04B004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2" y="1198100"/>
            <a:ext cx="11270933" cy="40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5592C-9AC0-11D2-79AE-C57C80786933}"/>
              </a:ext>
            </a:extLst>
          </p:cNvPr>
          <p:cNvSpPr txBox="1"/>
          <p:nvPr/>
        </p:nvSpPr>
        <p:spPr>
          <a:xfrm>
            <a:off x="3901440" y="1150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Univariate Numerical  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3260BE-C9CA-D553-1CA3-6D2889EE9BAC}"/>
              </a:ext>
            </a:extLst>
          </p:cNvPr>
          <p:cNvSpPr/>
          <p:nvPr/>
        </p:nvSpPr>
        <p:spPr>
          <a:xfrm>
            <a:off x="590319" y="5407741"/>
            <a:ext cx="11011361" cy="120637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Most players play 50-170 matches in their careers.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The Data is right-skewed-many play fewer matches, only a few play very high matches.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The median career length is about 100 matches.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A small number of players are outliers with 300+ matches(Very long careers).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8F75D-6815-E545-FA49-4B39B2B5D6CC}"/>
              </a:ext>
            </a:extLst>
          </p:cNvPr>
          <p:cNvSpPr txBox="1"/>
          <p:nvPr/>
        </p:nvSpPr>
        <p:spPr>
          <a:xfrm>
            <a:off x="590319" y="576719"/>
            <a:ext cx="485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Matches Distribution of Players.</a:t>
            </a:r>
          </a:p>
        </p:txBody>
      </p:sp>
    </p:spTree>
    <p:extLst>
      <p:ext uri="{BB962C8B-B14F-4D97-AF65-F5344CB8AC3E}">
        <p14:creationId xmlns:p14="http://schemas.microsoft.com/office/powerpoint/2010/main" val="8159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5098</TotalTime>
  <Words>1025</Words>
  <Application>Microsoft Office PowerPoint</Application>
  <PresentationFormat>Widescreen</PresentationFormat>
  <Paragraphs>172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Arial</vt:lpstr>
      <vt:lpstr>Lato Black</vt:lpstr>
      <vt:lpstr>Arial Black</vt:lpstr>
      <vt:lpstr>Wingdings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Mr. Saurabh Shirole</cp:lastModifiedBy>
  <cp:revision>25</cp:revision>
  <dcterms:created xsi:type="dcterms:W3CDTF">2021-02-16T05:19:01Z</dcterms:created>
  <dcterms:modified xsi:type="dcterms:W3CDTF">2025-09-15T14:48:50Z</dcterms:modified>
</cp:coreProperties>
</file>